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1"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8" Type="http://schemas.openxmlformats.org/officeDocument/2006/relationships/slide" Target="slides/slide15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10.png"/><Relationship Id="rId3" Type="http://schemas.openxmlformats.org/officeDocument/2006/relationships/image" Target="../media/image311.png"/></Relationships>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BB65CB72-5B9A-E95D-349D-DE5188D735D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C7FD6B-6BD4-41CA-AD72-DF369A8B8D7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18" name="Rectangle 2">
            <a:extLst>
              <a:ext uri="{FF2B5EF4-FFF2-40B4-BE49-F238E27FC236}">
                <a16:creationId xmlns:a16="http://schemas.microsoft.com/office/drawing/2014/main" id="{B379D241-64EB-407B-A481-D4FB24A75BE4}"/>
              </a:ext>
            </a:extLst>
          </p:cNvPr>
          <p:cNvSpPr>
            <a:spLocks noGrp="1" noChangeArrowheads="1"/>
          </p:cNvSpPr>
          <p:nvPr>
            <p:ph type="title"/>
          </p:nvPr>
        </p:nvSpPr>
        <p:spPr/>
        <p:txBody>
          <a:bodyPr/>
          <a:lstStyle/>
          <a:p>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b</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Lifetime: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rPr>
              <a:t>b</a:t>
            </a:r>
            <a:r>
              <a:rPr lang="en-US" altLang="zh-CN">
                <a:ea typeface="宋体" panose="02010600030101010101" pitchFamily="2" charset="-122"/>
              </a:rPr>
              <a:t>-&gt; J/</a:t>
            </a:r>
            <a:r>
              <a:rPr lang="en-US" altLang="zh-CN">
                <a:ea typeface="宋体" panose="02010600030101010101" pitchFamily="2" charset="-122"/>
                <a:sym typeface="Symbol" panose="05050102010706020507" pitchFamily="18" charset="2"/>
              </a:rPr>
              <a:t></a:t>
            </a:r>
            <a:r>
              <a:rPr lang="en-US" altLang="zh-CN" sz="3200">
                <a:ea typeface="宋体" panose="02010600030101010101" pitchFamily="2" charset="-122"/>
              </a:rPr>
              <a:t> </a:t>
            </a:r>
          </a:p>
        </p:txBody>
      </p:sp>
      <p:sp>
        <p:nvSpPr>
          <p:cNvPr id="60419" name="Rectangle 3">
            <a:extLst>
              <a:ext uri="{FF2B5EF4-FFF2-40B4-BE49-F238E27FC236}">
                <a16:creationId xmlns:a16="http://schemas.microsoft.com/office/drawing/2014/main" id="{42E62FE7-B3C3-6270-AAB9-B496F7ADE2B3}"/>
              </a:ext>
            </a:extLst>
          </p:cNvPr>
          <p:cNvSpPr>
            <a:spLocks noGrp="1" noChangeArrowheads="1"/>
          </p:cNvSpPr>
          <p:nvPr>
            <p:ph type="body" sz="half" idx="1"/>
          </p:nvPr>
        </p:nvSpPr>
        <p:spPr>
          <a:xfrm>
            <a:off x="381000" y="3581400"/>
            <a:ext cx="5105400" cy="1828800"/>
          </a:xfrm>
        </p:spPr>
        <p:txBody>
          <a:bodyPr/>
          <a:lstStyle/>
          <a:p>
            <a:pPr>
              <a:lnSpc>
                <a:spcPct val="90000"/>
              </a:lnSpc>
            </a:pPr>
            <a:r>
              <a:rPr lang="en-US" altLang="zh-CN" sz="1800">
                <a:ea typeface="宋体" panose="02010600030101010101" pitchFamily="2" charset="-122"/>
              </a:rPr>
              <a:t>Originally lifetime of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 was predicted to be:</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)=0.94</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 Experimental data (semi-leptonic decays)</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)=0.84+-0.05</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CDF Measurement in fully reconstructed decay mode: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-&gt; J/</a:t>
            </a:r>
            <a:r>
              <a:rPr lang="en-US" altLang="zh-CN" sz="1800">
                <a:ea typeface="宋体" panose="02010600030101010101" pitchFamily="2" charset="-122"/>
                <a:sym typeface="Symbol" panose="05050102010706020507" pitchFamily="18" charset="2"/>
              </a:rPr>
              <a:t></a:t>
            </a:r>
            <a:r>
              <a:rPr lang="en-US" altLang="zh-CN" sz="1800">
                <a:ea typeface="宋体" panose="02010600030101010101" pitchFamily="2" charset="-122"/>
              </a:rPr>
              <a:t> </a:t>
            </a: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a:ea typeface="宋体" panose="02010600030101010101" pitchFamily="2" charset="-122"/>
            </a:endParaRPr>
          </a:p>
        </p:txBody>
      </p:sp>
      <p:sp>
        <p:nvSpPr>
          <p:cNvPr id="60422" name="Rectangle 6">
            <a:extLst>
              <a:ext uri="{FF2B5EF4-FFF2-40B4-BE49-F238E27FC236}">
                <a16:creationId xmlns:a16="http://schemas.microsoft.com/office/drawing/2014/main" id="{2C542363-C761-3C5D-389C-1C60BB4C8F09}"/>
              </a:ext>
            </a:extLst>
          </p:cNvPr>
          <p:cNvSpPr>
            <a:spLocks noChangeArrowheads="1"/>
          </p:cNvSpPr>
          <p:nvPr/>
        </p:nvSpPr>
        <p:spPr bwMode="auto">
          <a:xfrm>
            <a:off x="5638800" y="3276600"/>
            <a:ext cx="2819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0424" name="Picture 8">
            <a:extLst>
              <a:ext uri="{FF2B5EF4-FFF2-40B4-BE49-F238E27FC236}">
                <a16:creationId xmlns:a16="http://schemas.microsoft.com/office/drawing/2014/main" id="{E386B77F-EA56-1391-CF96-5ECEBE71E6E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200400" y="1060450"/>
            <a:ext cx="2590800" cy="2520950"/>
          </a:xfrm>
        </p:spPr>
      </p:pic>
      <p:pic>
        <p:nvPicPr>
          <p:cNvPr id="60426" name="Picture 10">
            <a:extLst>
              <a:ext uri="{FF2B5EF4-FFF2-40B4-BE49-F238E27FC236}">
                <a16:creationId xmlns:a16="http://schemas.microsoft.com/office/drawing/2014/main" id="{7C14306A-9ADE-09BA-A9A0-05264423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95400"/>
            <a:ext cx="324961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9" name="Rectangle 13">
            <a:extLst>
              <a:ext uri="{FF2B5EF4-FFF2-40B4-BE49-F238E27FC236}">
                <a16:creationId xmlns:a16="http://schemas.microsoft.com/office/drawing/2014/main" id="{D8CE6CCF-E290-0FA4-0833-ADEC8FB6C587}"/>
              </a:ext>
            </a:extLst>
          </p:cNvPr>
          <p:cNvSpPr>
            <a:spLocks noChangeArrowheads="1"/>
          </p:cNvSpPr>
          <p:nvPr/>
        </p:nvSpPr>
        <p:spPr bwMode="auto">
          <a:xfrm>
            <a:off x="152400" y="2057400"/>
            <a:ext cx="609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3" name="Text Box 17">
            <a:extLst>
              <a:ext uri="{FF2B5EF4-FFF2-40B4-BE49-F238E27FC236}">
                <a16:creationId xmlns:a16="http://schemas.microsoft.com/office/drawing/2014/main" id="{CBAD0E74-CB40-5E40-F7F5-181442EECF00}"/>
              </a:ext>
            </a:extLst>
          </p:cNvPr>
          <p:cNvSpPr txBox="1">
            <a:spLocks noChangeArrowheads="1"/>
          </p:cNvSpPr>
          <p:nvPr/>
        </p:nvSpPr>
        <p:spPr bwMode="auto">
          <a:xfrm>
            <a:off x="1168400" y="5303838"/>
            <a:ext cx="347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400" b="1"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0</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)=1.037±0.058</a:t>
            </a:r>
          </a:p>
        </p:txBody>
      </p:sp>
      <p:sp>
        <p:nvSpPr>
          <p:cNvPr id="60434" name="AutoShape 18">
            <a:extLst>
              <a:ext uri="{FF2B5EF4-FFF2-40B4-BE49-F238E27FC236}">
                <a16:creationId xmlns:a16="http://schemas.microsoft.com/office/drawing/2014/main" id="{1825B26F-4F35-8A5F-5342-23CFC19BA415}"/>
              </a:ext>
            </a:extLst>
          </p:cNvPr>
          <p:cNvSpPr>
            <a:spLocks noChangeArrowheads="1"/>
          </p:cNvSpPr>
          <p:nvPr/>
        </p:nvSpPr>
        <p:spPr bwMode="auto">
          <a:xfrm>
            <a:off x="0" y="0"/>
            <a:ext cx="1752600" cy="1143000"/>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L=1 fb</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36" name="Text Box 20">
            <a:extLst>
              <a:ext uri="{FF2B5EF4-FFF2-40B4-BE49-F238E27FC236}">
                <a16:creationId xmlns:a16="http://schemas.microsoft.com/office/drawing/2014/main" id="{90B5A9B3-80AD-FC3B-C22F-831956CCF7BC}"/>
              </a:ext>
            </a:extLst>
          </p:cNvPr>
          <p:cNvSpPr txBox="1">
            <a:spLocks noChangeArrowheads="1"/>
          </p:cNvSpPr>
          <p:nvPr/>
        </p:nvSpPr>
        <p:spPr bwMode="auto">
          <a:xfrm>
            <a:off x="1236663" y="11430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38" name="Line 22">
            <a:extLst>
              <a:ext uri="{FF2B5EF4-FFF2-40B4-BE49-F238E27FC236}">
                <a16:creationId xmlns:a16="http://schemas.microsoft.com/office/drawing/2014/main" id="{77DC19D8-5641-8A94-049A-0E32DC6BE6E5}"/>
              </a:ext>
            </a:extLst>
          </p:cNvPr>
          <p:cNvSpPr>
            <a:spLocks noChangeShapeType="1"/>
          </p:cNvSpPr>
          <p:nvPr/>
        </p:nvSpPr>
        <p:spPr bwMode="auto">
          <a:xfrm flipV="1">
            <a:off x="1160463" y="2286000"/>
            <a:ext cx="896937" cy="304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9" name="Line 23">
            <a:extLst>
              <a:ext uri="{FF2B5EF4-FFF2-40B4-BE49-F238E27FC236}">
                <a16:creationId xmlns:a16="http://schemas.microsoft.com/office/drawing/2014/main" id="{0E514025-F16D-89C4-40E0-7D14A0A87817}"/>
              </a:ext>
            </a:extLst>
          </p:cNvPr>
          <p:cNvSpPr>
            <a:spLocks noChangeShapeType="1"/>
          </p:cNvSpPr>
          <p:nvPr/>
        </p:nvSpPr>
        <p:spPr bwMode="auto">
          <a:xfrm flipV="1">
            <a:off x="322263" y="2590800"/>
            <a:ext cx="838200" cy="685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0" name="Line 24">
            <a:extLst>
              <a:ext uri="{FF2B5EF4-FFF2-40B4-BE49-F238E27FC236}">
                <a16:creationId xmlns:a16="http://schemas.microsoft.com/office/drawing/2014/main" id="{E5419A57-D0AE-59A9-076F-FBD81396576D}"/>
              </a:ext>
            </a:extLst>
          </p:cNvPr>
          <p:cNvSpPr>
            <a:spLocks noChangeShapeType="1"/>
          </p:cNvSpPr>
          <p:nvPr/>
        </p:nvSpPr>
        <p:spPr bwMode="auto">
          <a:xfrm flipV="1">
            <a:off x="1160463" y="1524000"/>
            <a:ext cx="304800" cy="10668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1" name="Line 25">
            <a:extLst>
              <a:ext uri="{FF2B5EF4-FFF2-40B4-BE49-F238E27FC236}">
                <a16:creationId xmlns:a16="http://schemas.microsoft.com/office/drawing/2014/main" id="{8A748499-62C2-BDB9-46FE-990D4DADCE82}"/>
              </a:ext>
            </a:extLst>
          </p:cNvPr>
          <p:cNvSpPr>
            <a:spLocks noChangeShapeType="1"/>
          </p:cNvSpPr>
          <p:nvPr/>
        </p:nvSpPr>
        <p:spPr bwMode="auto">
          <a:xfrm flipV="1">
            <a:off x="1160463" y="1600200"/>
            <a:ext cx="533400" cy="9906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2" name="Text Box 26">
            <a:extLst>
              <a:ext uri="{FF2B5EF4-FFF2-40B4-BE49-F238E27FC236}">
                <a16:creationId xmlns:a16="http://schemas.microsoft.com/office/drawing/2014/main" id="{A6A58C07-A2DE-C95A-CF36-59D23849F4AB}"/>
              </a:ext>
            </a:extLst>
          </p:cNvPr>
          <p:cNvSpPr txBox="1">
            <a:spLocks noChangeArrowheads="1"/>
          </p:cNvSpPr>
          <p:nvPr/>
        </p:nvSpPr>
        <p:spPr bwMode="auto">
          <a:xfrm>
            <a:off x="8724900" y="1447800"/>
            <a:ext cx="41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0443" name="Text Box 27">
            <a:extLst>
              <a:ext uri="{FF2B5EF4-FFF2-40B4-BE49-F238E27FC236}">
                <a16:creationId xmlns:a16="http://schemas.microsoft.com/office/drawing/2014/main" id="{C01533D4-2A83-374A-630F-446FCC7F6D89}"/>
              </a:ext>
            </a:extLst>
          </p:cNvPr>
          <p:cNvSpPr txBox="1">
            <a:spLocks noChangeArrowheads="1"/>
          </p:cNvSpPr>
          <p:nvPr/>
        </p:nvSpPr>
        <p:spPr bwMode="auto">
          <a:xfrm>
            <a:off x="1693863" y="13716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44" name="Text Box 28">
            <a:extLst>
              <a:ext uri="{FF2B5EF4-FFF2-40B4-BE49-F238E27FC236}">
                <a16:creationId xmlns:a16="http://schemas.microsoft.com/office/drawing/2014/main" id="{B10C566C-625C-E4AF-8FBA-52FC055F4107}"/>
              </a:ext>
            </a:extLst>
          </p:cNvPr>
          <p:cNvSpPr txBox="1">
            <a:spLocks noChangeArrowheads="1"/>
          </p:cNvSpPr>
          <p:nvPr/>
        </p:nvSpPr>
        <p:spPr bwMode="auto">
          <a:xfrm>
            <a:off x="152400" y="2590800"/>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b</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Text Box 29">
            <a:extLst>
              <a:ext uri="{FF2B5EF4-FFF2-40B4-BE49-F238E27FC236}">
                <a16:creationId xmlns:a16="http://schemas.microsoft.com/office/drawing/2014/main" id="{00DE296F-4408-6A14-C932-CAF6C99C8BB0}"/>
              </a:ext>
            </a:extLst>
          </p:cNvPr>
          <p:cNvSpPr txBox="1">
            <a:spLocks noChangeArrowheads="1"/>
          </p:cNvSpPr>
          <p:nvPr/>
        </p:nvSpPr>
        <p:spPr bwMode="auto">
          <a:xfrm>
            <a:off x="228600" y="5883275"/>
            <a:ext cx="5483225" cy="8604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As precise as previous world average</a:t>
            </a:r>
          </a:p>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3.1</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different though!</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46" name="Arc 30">
            <a:extLst>
              <a:ext uri="{FF2B5EF4-FFF2-40B4-BE49-F238E27FC236}">
                <a16:creationId xmlns:a16="http://schemas.microsoft.com/office/drawing/2014/main" id="{DB6DA9BA-511E-BBB4-62EE-7DFFDC4E4685}"/>
              </a:ext>
            </a:extLst>
          </p:cNvPr>
          <p:cNvSpPr>
            <a:spLocks/>
          </p:cNvSpPr>
          <p:nvPr/>
        </p:nvSpPr>
        <p:spPr bwMode="auto">
          <a:xfrm>
            <a:off x="2133600" y="2295525"/>
            <a:ext cx="1219200" cy="828675"/>
          </a:xfrm>
          <a:custGeom>
            <a:avLst/>
            <a:gdLst>
              <a:gd name="G0" fmla="+- 0 0 0"/>
              <a:gd name="G1" fmla="+- 21600 0 0"/>
              <a:gd name="G2" fmla="+- 21600 0 0"/>
              <a:gd name="T0" fmla="*/ 0 w 18806"/>
              <a:gd name="T1" fmla="*/ 0 h 21600"/>
              <a:gd name="T2" fmla="*/ 18806 w 18806"/>
              <a:gd name="T3" fmla="*/ 10977 h 21600"/>
              <a:gd name="T4" fmla="*/ 0 w 18806"/>
              <a:gd name="T5" fmla="*/ 21600 h 21600"/>
            </a:gdLst>
            <a:ahLst/>
            <a:cxnLst>
              <a:cxn ang="0">
                <a:pos x="T0" y="T1"/>
              </a:cxn>
              <a:cxn ang="0">
                <a:pos x="T2" y="T3"/>
              </a:cxn>
              <a:cxn ang="0">
                <a:pos x="T4" y="T5"/>
              </a:cxn>
            </a:cxnLst>
            <a:rect l="0" t="0" r="r" b="b"/>
            <a:pathLst>
              <a:path w="18806" h="21600" fill="none" extrusionOk="0">
                <a:moveTo>
                  <a:pt x="0" y="0"/>
                </a:moveTo>
                <a:cubicBezTo>
                  <a:pt x="7789" y="0"/>
                  <a:pt x="14975" y="4194"/>
                  <a:pt x="18806" y="10976"/>
                </a:cubicBezTo>
              </a:path>
              <a:path w="18806" h="21600" stroke="0" extrusionOk="0">
                <a:moveTo>
                  <a:pt x="0" y="0"/>
                </a:moveTo>
                <a:cubicBezTo>
                  <a:pt x="7789" y="0"/>
                  <a:pt x="14975" y="4194"/>
                  <a:pt x="18806" y="10976"/>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7" name="Arc 31">
            <a:extLst>
              <a:ext uri="{FF2B5EF4-FFF2-40B4-BE49-F238E27FC236}">
                <a16:creationId xmlns:a16="http://schemas.microsoft.com/office/drawing/2014/main" id="{679A95DF-0AA9-FB3B-7A67-8424015D9DF1}"/>
              </a:ext>
            </a:extLst>
          </p:cNvPr>
          <p:cNvSpPr>
            <a:spLocks/>
          </p:cNvSpPr>
          <p:nvPr/>
        </p:nvSpPr>
        <p:spPr bwMode="auto">
          <a:xfrm flipV="1">
            <a:off x="2057400" y="1371600"/>
            <a:ext cx="609600" cy="914400"/>
          </a:xfrm>
          <a:custGeom>
            <a:avLst/>
            <a:gdLst>
              <a:gd name="G0" fmla="+- 0 0 0"/>
              <a:gd name="G1" fmla="+- 21600 0 0"/>
              <a:gd name="G2" fmla="+- 21600 0 0"/>
              <a:gd name="T0" fmla="*/ 0 w 19767"/>
              <a:gd name="T1" fmla="*/ 0 h 21600"/>
              <a:gd name="T2" fmla="*/ 19767 w 19767"/>
              <a:gd name="T3" fmla="*/ 12895 h 21600"/>
              <a:gd name="T4" fmla="*/ 0 w 19767"/>
              <a:gd name="T5" fmla="*/ 21600 h 21600"/>
            </a:gdLst>
            <a:ahLst/>
            <a:cxnLst>
              <a:cxn ang="0">
                <a:pos x="T0" y="T1"/>
              </a:cxn>
              <a:cxn ang="0">
                <a:pos x="T2" y="T3"/>
              </a:cxn>
              <a:cxn ang="0">
                <a:pos x="T4" y="T5"/>
              </a:cxn>
            </a:cxnLst>
            <a:rect l="0" t="0" r="r" b="b"/>
            <a:pathLst>
              <a:path w="19767" h="21600" fill="none" extrusionOk="0">
                <a:moveTo>
                  <a:pt x="0" y="0"/>
                </a:moveTo>
                <a:cubicBezTo>
                  <a:pt x="8562" y="0"/>
                  <a:pt x="16317" y="5058"/>
                  <a:pt x="19768" y="12894"/>
                </a:cubicBezTo>
              </a:path>
              <a:path w="19767" h="21600" stroke="0" extrusionOk="0">
                <a:moveTo>
                  <a:pt x="0" y="0"/>
                </a:moveTo>
                <a:cubicBezTo>
                  <a:pt x="8562" y="0"/>
                  <a:pt x="16317" y="5058"/>
                  <a:pt x="19768" y="12894"/>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8" name="Text Box 32">
            <a:extLst>
              <a:ext uri="{FF2B5EF4-FFF2-40B4-BE49-F238E27FC236}">
                <a16:creationId xmlns:a16="http://schemas.microsoft.com/office/drawing/2014/main" id="{7196159A-D71E-E3C7-7F97-71F1C0928139}"/>
              </a:ext>
            </a:extLst>
          </p:cNvPr>
          <p:cNvSpPr txBox="1">
            <a:spLocks noChangeArrowheads="1"/>
          </p:cNvSpPr>
          <p:nvPr/>
        </p:nvSpPr>
        <p:spPr bwMode="auto">
          <a:xfrm>
            <a:off x="2841625" y="2438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rPr>
              <a:t>p</a:t>
            </a:r>
          </a:p>
        </p:txBody>
      </p:sp>
      <p:sp>
        <p:nvSpPr>
          <p:cNvPr id="60450" name="Text Box 34">
            <a:extLst>
              <a:ext uri="{FF2B5EF4-FFF2-40B4-BE49-F238E27FC236}">
                <a16:creationId xmlns:a16="http://schemas.microsoft.com/office/drawing/2014/main" id="{CB4E7628-B746-1DEC-F28F-E7E252CAE58F}"/>
              </a:ext>
            </a:extLst>
          </p:cNvPr>
          <p:cNvSpPr txBox="1">
            <a:spLocks noChangeArrowheads="1"/>
          </p:cNvSpPr>
          <p:nvPr/>
        </p:nvSpPr>
        <p:spPr bwMode="auto">
          <a:xfrm>
            <a:off x="1524000" y="2438400"/>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